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Google Sans" panose="020B0604020202020204" charset="0"/>
      <p:regular r:id="rId4"/>
      <p:bold r:id="rId5"/>
      <p:italic r:id="rId6"/>
      <p:boldItalic r:id="rId7"/>
    </p:embeddedFont>
    <p:embeddedFont>
      <p:font typeface="Google Sans SemiBold" panose="020B0604020202020204" charset="0"/>
      <p:regular r:id="rId8"/>
      <p:bold r:id="rId9"/>
      <p:italic r:id="rId10"/>
      <p:boldItalic r:id="rId11"/>
    </p:embeddedFont>
    <p:embeddedFont>
      <p:font typeface="PT Sans Narrow" panose="020B0506020203020204" pitchFamily="34" charset="0"/>
      <p:regular r:id="rId12"/>
      <p:bold r:id="rId13"/>
    </p:embeddedFont>
    <p:embeddedFont>
      <p:font typeface="Roboto" panose="02000000000000000000" pitchFamily="2" charset="0"/>
      <p:regular r:id="rId14"/>
      <p:bold r:id="rId15"/>
      <p:italic r:id="rId16"/>
      <p:boldItalic r:id="rId17"/>
    </p:embeddedFont>
    <p:embeddedFont>
      <p:font typeface="Work Sans"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921">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0" d="100"/>
          <a:sy n="80" d="100"/>
        </p:scale>
        <p:origin x="1626" y="-2172"/>
      </p:cViewPr>
      <p:guideLst>
        <p:guide orient="horz" pos="1921"/>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sp>
        <p:nvSpPr>
          <p:cNvPr id="78" name="Google Shape;78;p4"/>
          <p:cNvSpPr txBox="1">
            <a:spLocks noGrp="1"/>
          </p:cNvSpPr>
          <p:nvPr>
            <p:ph type="body" idx="1"/>
          </p:nvPr>
        </p:nvSpPr>
        <p:spPr>
          <a:xfrm>
            <a:off x="438138" y="41439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9" name="Google Shape;79;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cxnSp>
        <p:nvCxnSpPr>
          <p:cNvPr id="80" name="Google Shape;80;p4"/>
          <p:cNvCxnSpPr/>
          <p:nvPr/>
        </p:nvCxnSpPr>
        <p:spPr>
          <a:xfrm>
            <a:off x="417975" y="1604200"/>
            <a:ext cx="0" cy="8480400"/>
          </a:xfrm>
          <a:prstGeom prst="straightConnector1">
            <a:avLst/>
          </a:prstGeom>
          <a:noFill/>
          <a:ln w="9525" cap="flat" cmpd="sng">
            <a:solidFill>
              <a:srgbClr val="B7B7B7"/>
            </a:solidFill>
            <a:prstDash val="solid"/>
            <a:round/>
            <a:headEnd type="none" w="med" len="med"/>
            <a:tailEnd type="none" w="med" len="med"/>
          </a:ln>
        </p:spPr>
      </p:cxnSp>
      <p:grpSp>
        <p:nvGrpSpPr>
          <p:cNvPr id="81" name="Google Shape;81;p4"/>
          <p:cNvGrpSpPr/>
          <p:nvPr/>
        </p:nvGrpSpPr>
        <p:grpSpPr>
          <a:xfrm>
            <a:off x="404725" y="1529075"/>
            <a:ext cx="6908400" cy="72025"/>
            <a:chOff x="404725" y="1681475"/>
            <a:chExt cx="6908400" cy="72025"/>
          </a:xfrm>
        </p:grpSpPr>
        <p:cxnSp>
          <p:nvCxnSpPr>
            <p:cNvPr id="82" name="Google Shape;82;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3" name="Google Shape;83;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4" name="Google Shape;84;p4"/>
          <p:cNvCxnSpPr/>
          <p:nvPr/>
        </p:nvCxnSpPr>
        <p:spPr>
          <a:xfrm>
            <a:off x="7309525" y="1561900"/>
            <a:ext cx="0" cy="8565000"/>
          </a:xfrm>
          <a:prstGeom prst="straightConnector1">
            <a:avLst/>
          </a:prstGeom>
          <a:noFill/>
          <a:ln w="9525" cap="flat" cmpd="sng">
            <a:solidFill>
              <a:srgbClr val="B7B7B7"/>
            </a:solidFill>
            <a:prstDash val="solid"/>
            <a:round/>
            <a:headEnd type="none" w="med" len="med"/>
            <a:tailEnd type="none" w="med" len="med"/>
          </a:ln>
        </p:spPr>
      </p:cxnSp>
      <p:sp>
        <p:nvSpPr>
          <p:cNvPr id="85" name="Google Shape;85;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6" name="Google Shape;86;p4"/>
          <p:cNvSpPr txBox="1">
            <a:spLocks noGrp="1"/>
          </p:cNvSpPr>
          <p:nvPr>
            <p:ph type="subTitle" idx="3"/>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7" name="Google Shape;87;p4"/>
          <p:cNvCxnSpPr/>
          <p:nvPr/>
        </p:nvCxnSpPr>
        <p:spPr>
          <a:xfrm rot="10800000">
            <a:off x="438150" y="35052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8" name="Google Shape;88;p4"/>
          <p:cNvCxnSpPr/>
          <p:nvPr/>
        </p:nvCxnSpPr>
        <p:spPr>
          <a:xfrm>
            <a:off x="3886200" y="3534350"/>
            <a:ext cx="0" cy="6566700"/>
          </a:xfrm>
          <a:prstGeom prst="straightConnector1">
            <a:avLst/>
          </a:prstGeom>
          <a:noFill/>
          <a:ln w="9525" cap="flat" cmpd="sng">
            <a:solidFill>
              <a:srgbClr val="B7B7B7"/>
            </a:solidFill>
            <a:prstDash val="solid"/>
            <a:round/>
            <a:headEnd type="none" w="med" len="med"/>
            <a:tailEnd type="none" w="med" len="med"/>
          </a:ln>
        </p:spPr>
      </p:cxnSp>
      <p:grpSp>
        <p:nvGrpSpPr>
          <p:cNvPr id="89" name="Google Shape;89;p4"/>
          <p:cNvGrpSpPr/>
          <p:nvPr/>
        </p:nvGrpSpPr>
        <p:grpSpPr>
          <a:xfrm>
            <a:off x="417975" y="1732850"/>
            <a:ext cx="2357775" cy="410125"/>
            <a:chOff x="417975" y="1885250"/>
            <a:chExt cx="2357775" cy="410125"/>
          </a:xfrm>
        </p:grpSpPr>
        <p:sp>
          <p:nvSpPr>
            <p:cNvPr id="90" name="Google Shape;90;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4"/>
          <p:cNvGrpSpPr/>
          <p:nvPr/>
        </p:nvGrpSpPr>
        <p:grpSpPr>
          <a:xfrm>
            <a:off x="417975" y="3505200"/>
            <a:ext cx="2357775" cy="410125"/>
            <a:chOff x="265575" y="3352800"/>
            <a:chExt cx="2357775" cy="410125"/>
          </a:xfrm>
        </p:grpSpPr>
        <p:sp>
          <p:nvSpPr>
            <p:cNvPr id="95" name="Google Shape;95;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 name="Google Shape;99;p4"/>
          <p:cNvGrpSpPr/>
          <p:nvPr/>
        </p:nvGrpSpPr>
        <p:grpSpPr>
          <a:xfrm>
            <a:off x="3872044" y="3505200"/>
            <a:ext cx="2747987" cy="410125"/>
            <a:chOff x="3567313" y="3200400"/>
            <a:chExt cx="2357775" cy="410125"/>
          </a:xfrm>
        </p:grpSpPr>
        <p:sp>
          <p:nvSpPr>
            <p:cNvPr id="100" name="Google Shape;100;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 name="Google Shape;104;p4"/>
          <p:cNvGrpSpPr/>
          <p:nvPr/>
        </p:nvGrpSpPr>
        <p:grpSpPr>
          <a:xfrm>
            <a:off x="417963" y="7359750"/>
            <a:ext cx="2357775" cy="410125"/>
            <a:chOff x="-39237" y="6140550"/>
            <a:chExt cx="2357775" cy="410125"/>
          </a:xfrm>
        </p:grpSpPr>
        <p:sp>
          <p:nvSpPr>
            <p:cNvPr id="105" name="Google Shape;105;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4"/>
          <p:cNvSpPr txBox="1"/>
          <p:nvPr/>
        </p:nvSpPr>
        <p:spPr>
          <a:xfrm>
            <a:off x="402100" y="17561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10" name="Google Shape;110;p4"/>
          <p:cNvSpPr txBox="1"/>
          <p:nvPr/>
        </p:nvSpPr>
        <p:spPr>
          <a:xfrm>
            <a:off x="476200" y="35051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11" name="Google Shape;111;p4"/>
          <p:cNvSpPr txBox="1"/>
          <p:nvPr/>
        </p:nvSpPr>
        <p:spPr>
          <a:xfrm>
            <a:off x="476188" y="7364700"/>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2" name="Google Shape;112;p4"/>
          <p:cNvSpPr txBox="1"/>
          <p:nvPr/>
        </p:nvSpPr>
        <p:spPr>
          <a:xfrm>
            <a:off x="3848750" y="35052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3" name="Google Shape;113;p4"/>
          <p:cNvSpPr txBox="1">
            <a:spLocks noGrp="1"/>
          </p:cNvSpPr>
          <p:nvPr>
            <p:ph type="body" idx="4"/>
          </p:nvPr>
        </p:nvSpPr>
        <p:spPr>
          <a:xfrm>
            <a:off x="438150" y="7812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2678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38150" y="713325"/>
            <a:ext cx="5190000" cy="771300"/>
          </a:xfrm>
          <a:prstGeom prst="rect">
            <a:avLst/>
          </a:prstGeom>
        </p:spPr>
        <p:txBody>
          <a:bodyPr spcFirstLastPara="1" wrap="square" lIns="91425" tIns="91425" rIns="91425" bIns="91425" anchor="t" anchorCtr="0">
            <a:normAutofit/>
          </a:bodyPr>
          <a:lstStyle/>
          <a:p>
            <a:pPr marL="0" lvl="0" indent="0" algn="l" rtl="0">
              <a:lnSpc>
                <a:spcPct val="95000"/>
              </a:lnSpc>
              <a:spcBef>
                <a:spcPts val="0"/>
              </a:spcBef>
              <a:spcAft>
                <a:spcPts val="0"/>
              </a:spcAft>
              <a:buClr>
                <a:schemeClr val="dk1"/>
              </a:buClr>
              <a:buSzPts val="1100"/>
              <a:buFont typeface="Arial"/>
              <a:buNone/>
            </a:pPr>
            <a:r>
              <a:rPr lang="en" sz="1600" b="1"/>
              <a:t>User Churn Project | Preliminary Data Summary</a:t>
            </a:r>
            <a:endParaRPr sz="1900"/>
          </a:p>
        </p:txBody>
      </p:sp>
      <p:sp>
        <p:nvSpPr>
          <p:cNvPr id="155" name="Google Shape;155;p8"/>
          <p:cNvSpPr txBox="1">
            <a:spLocks noGrp="1"/>
          </p:cNvSpPr>
          <p:nvPr>
            <p:ph type="subTitle" idx="3"/>
          </p:nvPr>
        </p:nvSpPr>
        <p:spPr>
          <a:xfrm>
            <a:off x="465075" y="1030275"/>
            <a:ext cx="3516900" cy="4002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200"/>
              </a:spcAft>
              <a:buClr>
                <a:schemeClr val="dk1"/>
              </a:buClr>
              <a:buSzPts val="1100"/>
              <a:buFont typeface="Arial"/>
              <a:buNone/>
            </a:pPr>
            <a:r>
              <a:rPr lang="en" sz="1400">
                <a:latin typeface="Roboto"/>
                <a:ea typeface="Roboto"/>
                <a:cs typeface="Roboto"/>
                <a:sym typeface="Roboto"/>
              </a:rPr>
              <a:t>Prepared for: Waze Leadership Team</a:t>
            </a:r>
            <a:endParaRPr sz="1400">
              <a:latin typeface="Roboto"/>
              <a:ea typeface="Roboto"/>
              <a:cs typeface="Roboto"/>
              <a:sym typeface="Roboto"/>
            </a:endParaRPr>
          </a:p>
        </p:txBody>
      </p:sp>
      <p:sp>
        <p:nvSpPr>
          <p:cNvPr id="156" name="Google Shape;156;p8"/>
          <p:cNvSpPr txBox="1"/>
          <p:nvPr/>
        </p:nvSpPr>
        <p:spPr>
          <a:xfrm>
            <a:off x="4247488" y="6935775"/>
            <a:ext cx="3080100" cy="562800"/>
          </a:xfrm>
          <a:prstGeom prst="rect">
            <a:avLst/>
          </a:prstGeom>
          <a:noFill/>
          <a:ln>
            <a:noFill/>
          </a:ln>
        </p:spPr>
        <p:txBody>
          <a:bodyPr spcFirstLastPara="1" wrap="square" lIns="91425" tIns="91425" rIns="91425" bIns="91425" anchor="t" anchorCtr="0">
            <a:noAutofit/>
          </a:bodyPr>
          <a:lstStyle/>
          <a:p>
            <a:pPr marL="0" lvl="0" indent="0" algn="ctr" rtl="0">
              <a:lnSpc>
                <a:spcPct val="85000"/>
              </a:lnSpc>
              <a:spcBef>
                <a:spcPts val="0"/>
              </a:spcBef>
              <a:spcAft>
                <a:spcPts val="0"/>
              </a:spcAft>
              <a:buSzPts val="770"/>
              <a:buNone/>
            </a:pPr>
            <a:endParaRPr sz="1000" i="1">
              <a:solidFill>
                <a:srgbClr val="000000"/>
              </a:solidFill>
              <a:latin typeface="Google Sans"/>
              <a:ea typeface="Google Sans"/>
              <a:cs typeface="Google Sans"/>
              <a:sym typeface="Google Sans"/>
            </a:endParaRPr>
          </a:p>
        </p:txBody>
      </p:sp>
      <p:sp>
        <p:nvSpPr>
          <p:cNvPr id="157" name="Google Shape;157;p8"/>
          <p:cNvSpPr txBox="1"/>
          <p:nvPr/>
        </p:nvSpPr>
        <p:spPr>
          <a:xfrm>
            <a:off x="4160763" y="6838600"/>
            <a:ext cx="3000000" cy="36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endParaRPr b="1"/>
          </a:p>
        </p:txBody>
      </p:sp>
      <p:sp>
        <p:nvSpPr>
          <p:cNvPr id="158" name="Google Shape;158;p8"/>
          <p:cNvSpPr txBox="1"/>
          <p:nvPr/>
        </p:nvSpPr>
        <p:spPr>
          <a:xfrm>
            <a:off x="404725" y="2400815"/>
            <a:ext cx="6862500" cy="96331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Clr>
                <a:schemeClr val="dk1"/>
              </a:buClr>
              <a:buSzPts val="1100"/>
              <a:buFont typeface="Arial"/>
              <a:buNone/>
            </a:pPr>
            <a:r>
              <a:rPr lang="en" sz="1200" dirty="0">
                <a:solidFill>
                  <a:schemeClr val="dk1"/>
                </a:solidFill>
                <a:latin typeface="Roboto"/>
                <a:ea typeface="Roboto"/>
                <a:cs typeface="Roboto"/>
                <a:sym typeface="Roboto"/>
              </a:rPr>
              <a:t>The Waze data team is currently developing a data analytics project aimed at increasing overall growth by preventing monthly user churn on the Waze app. For the purposes of this project, churn quantifies the number of users who have uninstalled the Waze app or stopped using the app. </a:t>
            </a:r>
            <a:endParaRPr sz="1200" dirty="0">
              <a:solidFill>
                <a:schemeClr val="dk1"/>
              </a:solidFill>
              <a:latin typeface="Roboto"/>
              <a:ea typeface="Roboto"/>
              <a:cs typeface="Roboto"/>
              <a:sym typeface="Roboto"/>
            </a:endParaRPr>
          </a:p>
          <a:p>
            <a:pPr marL="0" lvl="0" indent="0" algn="l" rtl="0">
              <a:lnSpc>
                <a:spcPct val="115000"/>
              </a:lnSpc>
              <a:spcBef>
                <a:spcPts val="0"/>
              </a:spcBef>
              <a:spcAft>
                <a:spcPts val="0"/>
              </a:spcAft>
              <a:buClr>
                <a:schemeClr val="dk1"/>
              </a:buClr>
              <a:buSzPts val="1100"/>
              <a:buFont typeface="Arial"/>
              <a:buNone/>
            </a:pPr>
            <a:endParaRPr sz="800" dirty="0">
              <a:solidFill>
                <a:schemeClr val="dk1"/>
              </a:solidFill>
              <a:latin typeface="Roboto"/>
              <a:ea typeface="Roboto"/>
              <a:cs typeface="Roboto"/>
              <a:sym typeface="Roboto"/>
            </a:endParaRPr>
          </a:p>
        </p:txBody>
      </p:sp>
      <p:sp>
        <p:nvSpPr>
          <p:cNvPr id="159" name="Google Shape;159;p8"/>
          <p:cNvSpPr txBox="1"/>
          <p:nvPr/>
        </p:nvSpPr>
        <p:spPr>
          <a:xfrm>
            <a:off x="4326300" y="5195775"/>
            <a:ext cx="2581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Google Sans"/>
              <a:ea typeface="Google Sans"/>
              <a:cs typeface="Google Sans"/>
              <a:sym typeface="Google Sans"/>
            </a:endParaRPr>
          </a:p>
        </p:txBody>
      </p:sp>
      <p:pic>
        <p:nvPicPr>
          <p:cNvPr id="160" name="Google Shape;160;p8"/>
          <p:cNvPicPr preferRelativeResize="0"/>
          <p:nvPr/>
        </p:nvPicPr>
        <p:blipFill>
          <a:blip r:embed="rId3">
            <a:alphaModFix/>
          </a:blip>
          <a:stretch>
            <a:fillRect/>
          </a:stretch>
        </p:blipFill>
        <p:spPr>
          <a:xfrm>
            <a:off x="5213744" y="63500"/>
            <a:ext cx="1947034" cy="562800"/>
          </a:xfrm>
          <a:prstGeom prst="rect">
            <a:avLst/>
          </a:prstGeom>
          <a:noFill/>
          <a:ln>
            <a:noFill/>
          </a:ln>
        </p:spPr>
      </p:pic>
      <p:sp>
        <p:nvSpPr>
          <p:cNvPr id="161" name="Google Shape;161;p8"/>
          <p:cNvSpPr txBox="1"/>
          <p:nvPr/>
        </p:nvSpPr>
        <p:spPr>
          <a:xfrm>
            <a:off x="-3137550" y="3698050"/>
            <a:ext cx="2819400" cy="369300"/>
          </a:xfrm>
          <a:prstGeom prst="rect">
            <a:avLst/>
          </a:prstGeom>
          <a:noFill/>
          <a:ln>
            <a:noFill/>
          </a:ln>
        </p:spPr>
        <p:txBody>
          <a:bodyPr spcFirstLastPara="1" wrap="square" lIns="91425" tIns="91425" rIns="91425" bIns="91425" anchor="t" anchorCtr="0">
            <a:spAutoFit/>
          </a:bodyPr>
          <a:lstStyle/>
          <a:p>
            <a:pPr marL="228600" lvl="0" indent="0" algn="l" rtl="0">
              <a:spcBef>
                <a:spcPts val="0"/>
              </a:spcBef>
              <a:spcAft>
                <a:spcPts val="0"/>
              </a:spcAft>
              <a:buNone/>
            </a:pPr>
            <a:endParaRPr sz="1200">
              <a:latin typeface="Google Sans"/>
              <a:ea typeface="Google Sans"/>
              <a:cs typeface="Google Sans"/>
              <a:sym typeface="Google Sans"/>
            </a:endParaRPr>
          </a:p>
        </p:txBody>
      </p:sp>
      <p:grpSp>
        <p:nvGrpSpPr>
          <p:cNvPr id="162" name="Google Shape;162;p8"/>
          <p:cNvGrpSpPr/>
          <p:nvPr/>
        </p:nvGrpSpPr>
        <p:grpSpPr>
          <a:xfrm>
            <a:off x="438150" y="3973875"/>
            <a:ext cx="3415500" cy="3299732"/>
            <a:chOff x="438150" y="3745275"/>
            <a:chExt cx="3415500" cy="3299732"/>
          </a:xfrm>
        </p:grpSpPr>
        <p:sp>
          <p:nvSpPr>
            <p:cNvPr id="163" name="Google Shape;163;p8"/>
            <p:cNvSpPr txBox="1"/>
            <p:nvPr/>
          </p:nvSpPr>
          <p:spPr>
            <a:xfrm>
              <a:off x="438150" y="3745275"/>
              <a:ext cx="3415500" cy="369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200" b="1" dirty="0">
                  <a:latin typeface="Roboto"/>
                  <a:ea typeface="Roboto"/>
                  <a:cs typeface="Roboto"/>
                  <a:sym typeface="Roboto"/>
                </a:rPr>
                <a:t>Milestone 2 - Compile Summary Information </a:t>
              </a:r>
              <a:endParaRPr sz="1200" b="1" dirty="0">
                <a:latin typeface="Roboto"/>
                <a:ea typeface="Roboto"/>
                <a:cs typeface="Roboto"/>
                <a:sym typeface="Roboto"/>
              </a:endParaRPr>
            </a:p>
          </p:txBody>
        </p:sp>
        <p:sp>
          <p:nvSpPr>
            <p:cNvPr id="164" name="Google Shape;164;p8"/>
            <p:cNvSpPr txBox="1"/>
            <p:nvPr/>
          </p:nvSpPr>
          <p:spPr>
            <a:xfrm>
              <a:off x="482325" y="4038407"/>
              <a:ext cx="3224100" cy="3006600"/>
            </a:xfrm>
            <a:prstGeom prst="rect">
              <a:avLst/>
            </a:prstGeom>
            <a:noFill/>
            <a:ln>
              <a:noFill/>
            </a:ln>
          </p:spPr>
          <p:txBody>
            <a:bodyPr spcFirstLastPara="1" wrap="square" lIns="91425" tIns="91425" rIns="91425" bIns="91425" anchor="t" anchorCtr="0">
              <a:spAutoFit/>
            </a:bodyPr>
            <a:lstStyle/>
            <a:p>
              <a:pPr marL="257175" lvl="0" indent="-314325" algn="l" rtl="0">
                <a:lnSpc>
                  <a:spcPct val="100000"/>
                </a:lnSpc>
                <a:spcBef>
                  <a:spcPts val="0"/>
                </a:spcBef>
                <a:spcAft>
                  <a:spcPts val="0"/>
                </a:spcAft>
                <a:buNone/>
              </a:pPr>
              <a:r>
                <a:rPr lang="en" sz="1500">
                  <a:solidFill>
                    <a:schemeClr val="dk1"/>
                  </a:solidFill>
                </a:rPr>
                <a:t>🎯 </a:t>
              </a:r>
              <a:r>
                <a:rPr lang="en" sz="1200" b="1">
                  <a:solidFill>
                    <a:schemeClr val="dk1"/>
                  </a:solidFill>
                  <a:latin typeface="Roboto"/>
                  <a:ea typeface="Roboto"/>
                  <a:cs typeface="Roboto"/>
                  <a:sym typeface="Roboto"/>
                </a:rPr>
                <a:t>Target Goal:</a:t>
              </a:r>
              <a:r>
                <a:rPr lang="en" sz="1200">
                  <a:solidFill>
                    <a:schemeClr val="dk1"/>
                  </a:solidFill>
                  <a:latin typeface="Roboto"/>
                  <a:ea typeface="Roboto"/>
                  <a:cs typeface="Roboto"/>
                  <a:sym typeface="Roboto"/>
                </a:rPr>
                <a:t> Inspect user data to learn important relationships between variables. </a:t>
              </a:r>
              <a:endParaRPr sz="1200">
                <a:solidFill>
                  <a:schemeClr val="dk1"/>
                </a:solidFill>
                <a:latin typeface="Roboto"/>
                <a:ea typeface="Roboto"/>
                <a:cs typeface="Roboto"/>
                <a:sym typeface="Roboto"/>
              </a:endParaRPr>
            </a:p>
            <a:p>
              <a:pPr marL="257175" lvl="0" indent="-314325" algn="l" rtl="0">
                <a:lnSpc>
                  <a:spcPct val="100000"/>
                </a:lnSpc>
                <a:spcBef>
                  <a:spcPts val="700"/>
                </a:spcBef>
                <a:spcAft>
                  <a:spcPts val="0"/>
                </a:spcAft>
                <a:buNone/>
              </a:pPr>
              <a:r>
                <a:rPr lang="en" sz="1500">
                  <a:solidFill>
                    <a:schemeClr val="dk1"/>
                  </a:solidFill>
                </a:rPr>
                <a:t>🎯</a:t>
              </a:r>
              <a:r>
                <a:rPr lang="en" sz="1200">
                  <a:solidFill>
                    <a:schemeClr val="dk1"/>
                  </a:solidFill>
                </a:rPr>
                <a:t> </a:t>
              </a:r>
              <a:r>
                <a:rPr lang="en" sz="1200" b="1">
                  <a:solidFill>
                    <a:schemeClr val="dk1"/>
                  </a:solidFill>
                  <a:latin typeface="Roboto"/>
                  <a:ea typeface="Roboto"/>
                  <a:cs typeface="Roboto"/>
                  <a:sym typeface="Roboto"/>
                </a:rPr>
                <a:t>Methods:</a:t>
              </a:r>
              <a:r>
                <a:rPr lang="en"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marL="457200" lvl="0" indent="-190500" algn="l" rtl="0">
                <a:lnSpc>
                  <a:spcPct val="100000"/>
                </a:lnSpc>
                <a:spcBef>
                  <a:spcPts val="500"/>
                </a:spcBef>
                <a:spcAft>
                  <a:spcPts val="0"/>
                </a:spcAft>
                <a:buClr>
                  <a:schemeClr val="dk1"/>
                </a:buClr>
                <a:buSzPts val="1200"/>
                <a:buFont typeface="Roboto"/>
                <a:buChar char="●"/>
              </a:pPr>
              <a:r>
                <a:rPr lang="en" sz="1200">
                  <a:solidFill>
                    <a:schemeClr val="dk1"/>
                  </a:solidFill>
                  <a:latin typeface="Roboto"/>
                  <a:ea typeface="Roboto"/>
                  <a:cs typeface="Roboto"/>
                  <a:sym typeface="Roboto"/>
                </a:rPr>
                <a:t>Built a dataframe</a:t>
              </a:r>
              <a:endParaRPr sz="1200">
                <a:solidFill>
                  <a:schemeClr val="dk1"/>
                </a:solidFill>
                <a:latin typeface="Roboto"/>
                <a:ea typeface="Roboto"/>
                <a:cs typeface="Roboto"/>
                <a:sym typeface="Roboto"/>
              </a:endParaRPr>
            </a:p>
            <a:p>
              <a:pPr marL="685800" lvl="1" indent="-190500" algn="l" rtl="0">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Each row represents a single observation, and each column represents a single variable</a:t>
              </a:r>
              <a:endParaRPr sz="1200">
                <a:solidFill>
                  <a:schemeClr val="dk1"/>
                </a:solidFill>
                <a:latin typeface="Roboto"/>
                <a:ea typeface="Roboto"/>
                <a:cs typeface="Roboto"/>
                <a:sym typeface="Roboto"/>
              </a:endParaRPr>
            </a:p>
            <a:p>
              <a:pPr marL="457200" lvl="0" indent="-190500" algn="l" rtl="0">
                <a:lnSpc>
                  <a:spcPct val="100000"/>
                </a:lnSpc>
                <a:spcBef>
                  <a:spcPts val="300"/>
                </a:spcBef>
                <a:spcAft>
                  <a:spcPts val="0"/>
                </a:spcAft>
                <a:buClr>
                  <a:schemeClr val="dk1"/>
                </a:buClr>
                <a:buSzPts val="1200"/>
                <a:buFont typeface="Roboto"/>
                <a:buChar char="●"/>
              </a:pPr>
              <a:r>
                <a:rPr lang="en" sz="1200">
                  <a:solidFill>
                    <a:schemeClr val="dk1"/>
                  </a:solidFill>
                  <a:latin typeface="Roboto"/>
                  <a:ea typeface="Roboto"/>
                  <a:cs typeface="Roboto"/>
                  <a:sym typeface="Roboto"/>
                </a:rPr>
                <a:t>Collected preliminary statistics</a:t>
              </a:r>
              <a:endParaRPr sz="1200">
                <a:solidFill>
                  <a:schemeClr val="dk1"/>
                </a:solidFill>
                <a:latin typeface="Roboto"/>
                <a:ea typeface="Roboto"/>
                <a:cs typeface="Roboto"/>
                <a:sym typeface="Roboto"/>
              </a:endParaRPr>
            </a:p>
            <a:p>
              <a:pPr marL="457200" lvl="0" indent="-190500" algn="l" rtl="0">
                <a:lnSpc>
                  <a:spcPct val="100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Analyzed user behavior</a:t>
              </a:r>
              <a:endParaRPr sz="1200">
                <a:solidFill>
                  <a:schemeClr val="dk1"/>
                </a:solidFill>
                <a:latin typeface="Roboto"/>
                <a:ea typeface="Roboto"/>
                <a:cs typeface="Roboto"/>
                <a:sym typeface="Roboto"/>
              </a:endParaRPr>
            </a:p>
            <a:p>
              <a:pPr marL="257175" lvl="0" indent="-314325" algn="l" rtl="0">
                <a:lnSpc>
                  <a:spcPct val="100000"/>
                </a:lnSpc>
                <a:spcBef>
                  <a:spcPts val="700"/>
                </a:spcBef>
                <a:spcAft>
                  <a:spcPts val="500"/>
                </a:spcAft>
                <a:buNone/>
              </a:pPr>
              <a:r>
                <a:rPr lang="en" sz="1500">
                  <a:solidFill>
                    <a:schemeClr val="dk1"/>
                  </a:solidFill>
                </a:rPr>
                <a:t>🎯</a:t>
              </a:r>
              <a:r>
                <a:rPr lang="en" sz="1200">
                  <a:solidFill>
                    <a:schemeClr val="dk1"/>
                  </a:solidFill>
                </a:rPr>
                <a:t> </a:t>
              </a:r>
              <a:r>
                <a:rPr lang="en" sz="1200" b="1">
                  <a:solidFill>
                    <a:schemeClr val="dk1"/>
                  </a:solidFill>
                  <a:latin typeface="Roboto"/>
                  <a:ea typeface="Roboto"/>
                  <a:cs typeface="Roboto"/>
                  <a:sym typeface="Roboto"/>
                </a:rPr>
                <a:t>Impact:</a:t>
              </a:r>
              <a:r>
                <a:rPr lang="en" sz="1200">
                  <a:solidFill>
                    <a:schemeClr val="dk1"/>
                  </a:solidFill>
                  <a:latin typeface="Roboto"/>
                  <a:ea typeface="Roboto"/>
                  <a:cs typeface="Roboto"/>
                  <a:sym typeface="Roboto"/>
                </a:rPr>
                <a:t> Our team determined important relationships between variables that will guide further analysis of user data. </a:t>
              </a:r>
              <a:endParaRPr sz="1200">
                <a:solidFill>
                  <a:schemeClr val="dk1"/>
                </a:solidFill>
                <a:latin typeface="Roboto"/>
                <a:ea typeface="Roboto"/>
                <a:cs typeface="Roboto"/>
                <a:sym typeface="Roboto"/>
              </a:endParaRPr>
            </a:p>
          </p:txBody>
        </p:sp>
      </p:grpSp>
      <p:sp>
        <p:nvSpPr>
          <p:cNvPr id="165" name="Google Shape;165;p8"/>
          <p:cNvSpPr txBox="1"/>
          <p:nvPr/>
        </p:nvSpPr>
        <p:spPr>
          <a:xfrm>
            <a:off x="3939600" y="3976275"/>
            <a:ext cx="3354900" cy="4719000"/>
          </a:xfrm>
          <a:prstGeom prst="rect">
            <a:avLst/>
          </a:prstGeom>
          <a:noFill/>
          <a:ln>
            <a:noFill/>
          </a:ln>
        </p:spPr>
        <p:txBody>
          <a:bodyPr spcFirstLastPara="1" wrap="square" lIns="91425" tIns="91425" rIns="91425" bIns="91425" anchor="t" anchorCtr="0">
            <a:noAutofit/>
          </a:bodyPr>
          <a:lstStyle/>
          <a:p>
            <a:pPr marL="142875" lvl="0" indent="-187325" algn="l" rtl="0">
              <a:lnSpc>
                <a:spcPct val="100000"/>
              </a:lnSpc>
              <a:spcBef>
                <a:spcPts val="0"/>
              </a:spcBef>
              <a:spcAft>
                <a:spcPts val="0"/>
              </a:spcAft>
              <a:buClr>
                <a:schemeClr val="dk1"/>
              </a:buClr>
              <a:buSzPts val="1150"/>
              <a:buFont typeface="Roboto"/>
              <a:buChar char="●"/>
            </a:pPr>
            <a:r>
              <a:rPr lang="en" sz="1150">
                <a:latin typeface="Roboto"/>
                <a:ea typeface="Roboto"/>
                <a:cs typeface="Roboto"/>
                <a:sym typeface="Roboto"/>
              </a:rPr>
              <a:t>This dataset contains</a:t>
            </a:r>
            <a:r>
              <a:rPr lang="en" sz="1150" b="1">
                <a:latin typeface="Roboto"/>
                <a:ea typeface="Roboto"/>
                <a:cs typeface="Roboto"/>
                <a:sym typeface="Roboto"/>
              </a:rPr>
              <a:t> 82% retained users </a:t>
            </a:r>
            <a:r>
              <a:rPr lang="en" sz="1150">
                <a:latin typeface="Roboto"/>
                <a:ea typeface="Roboto"/>
                <a:cs typeface="Roboto"/>
                <a:sym typeface="Roboto"/>
              </a:rPr>
              <a:t>and</a:t>
            </a:r>
            <a:r>
              <a:rPr lang="en" sz="1150" b="1">
                <a:latin typeface="Roboto"/>
                <a:ea typeface="Roboto"/>
                <a:cs typeface="Roboto"/>
                <a:sym typeface="Roboto"/>
              </a:rPr>
              <a:t> 18% churned users</a:t>
            </a:r>
            <a:r>
              <a:rPr lang="en" sz="1150">
                <a:latin typeface="Roboto"/>
                <a:ea typeface="Roboto"/>
                <a:cs typeface="Roboto"/>
                <a:sym typeface="Roboto"/>
              </a:rPr>
              <a:t>.</a:t>
            </a:r>
            <a:endParaRPr sz="1150">
              <a:latin typeface="Roboto"/>
              <a:ea typeface="Roboto"/>
              <a:cs typeface="Roboto"/>
              <a:sym typeface="Roboto"/>
            </a:endParaRPr>
          </a:p>
          <a:p>
            <a:pPr marL="142875" lvl="0" indent="-187325" algn="l" rtl="0">
              <a:lnSpc>
                <a:spcPct val="100000"/>
              </a:lnSpc>
              <a:spcBef>
                <a:spcPts val="800"/>
              </a:spcBef>
              <a:spcAft>
                <a:spcPts val="0"/>
              </a:spcAft>
              <a:buClr>
                <a:schemeClr val="dk1"/>
              </a:buClr>
              <a:buSzPts val="1150"/>
              <a:buFont typeface="Roboto"/>
              <a:buChar char="●"/>
            </a:pPr>
            <a:r>
              <a:rPr lang="en" sz="1150">
                <a:latin typeface="Roboto"/>
                <a:ea typeface="Roboto"/>
                <a:cs typeface="Roboto"/>
                <a:sym typeface="Roboto"/>
              </a:rPr>
              <a:t>The dataset contains 12 unique variables with types including objects, floats, and integers; the label column is missing 700 values with no indication that the omissions are non-random.</a:t>
            </a:r>
            <a:endParaRPr sz="1150">
              <a:latin typeface="Roboto"/>
              <a:ea typeface="Roboto"/>
              <a:cs typeface="Roboto"/>
              <a:sym typeface="Roboto"/>
            </a:endParaRPr>
          </a:p>
          <a:p>
            <a:pPr marL="114300" lvl="0" indent="-158750" algn="l" rtl="0">
              <a:spcBef>
                <a:spcPts val="800"/>
              </a:spcBef>
              <a:spcAft>
                <a:spcPts val="0"/>
              </a:spcAft>
              <a:buClr>
                <a:schemeClr val="dk1"/>
              </a:buClr>
              <a:buSzPts val="1150"/>
              <a:buFont typeface="Roboto"/>
              <a:buChar char="●"/>
            </a:pPr>
            <a:r>
              <a:rPr lang="en" sz="1150">
                <a:latin typeface="Roboto"/>
                <a:ea typeface="Roboto"/>
                <a:cs typeface="Roboto"/>
                <a:sym typeface="Roboto"/>
              </a:rPr>
              <a:t>Churned users averaged ~3 more drives in the last month than retained users.</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Retained users used the app on over twice as many days as churned users in the last month.</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The median churned user drove ~200 more kilometers and 2.5 more hours during the last month than the median retained user.</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Churned users had more drives in fewer days, and their trips were farther and longer in duration. Perhaps this is suggestive of a user profile; our team will have to continue exploring! </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latin typeface="Roboto"/>
                <a:ea typeface="Roboto"/>
                <a:cs typeface="Roboto"/>
                <a:sym typeface="Roboto"/>
              </a:rPr>
              <a:t>The median user who churned drove 698 kilometers each day they drove last month, which is about 240% the per-drive-day distance of retained users.</a:t>
            </a:r>
            <a:endParaRPr sz="1150">
              <a:latin typeface="Roboto"/>
              <a:ea typeface="Roboto"/>
              <a:cs typeface="Roboto"/>
              <a:sym typeface="Roboto"/>
            </a:endParaRPr>
          </a:p>
          <a:p>
            <a:pPr marL="114300" lvl="0" indent="-158750" algn="l" rtl="0">
              <a:spcBef>
                <a:spcPts val="1000"/>
              </a:spcBef>
              <a:spcAft>
                <a:spcPts val="0"/>
              </a:spcAft>
              <a:buClr>
                <a:schemeClr val="dk1"/>
              </a:buClr>
              <a:buSzPts val="1150"/>
              <a:buFont typeface="Roboto"/>
              <a:buChar char="●"/>
            </a:pPr>
            <a:r>
              <a:rPr lang="en" sz="1150">
                <a:solidFill>
                  <a:schemeClr val="dk1"/>
                </a:solidFill>
                <a:latin typeface="Roboto"/>
                <a:ea typeface="Roboto"/>
                <a:cs typeface="Roboto"/>
                <a:sym typeface="Roboto"/>
              </a:rPr>
              <a:t>Regardless of user churn, the users represented in this data drive a lot! It is probably safe to assume that this data does not represent typical drivers at large. </a:t>
            </a:r>
            <a:endParaRPr sz="1150">
              <a:latin typeface="Roboto"/>
              <a:ea typeface="Roboto"/>
              <a:cs typeface="Roboto"/>
              <a:sym typeface="Roboto"/>
            </a:endParaRPr>
          </a:p>
          <a:p>
            <a:pPr marL="457200" lvl="0" indent="0" algn="l" rtl="0">
              <a:spcBef>
                <a:spcPts val="1000"/>
              </a:spcBef>
              <a:spcAft>
                <a:spcPts val="1000"/>
              </a:spcAft>
              <a:buNone/>
            </a:pPr>
            <a:endParaRPr sz="1200">
              <a:latin typeface="Roboto"/>
              <a:ea typeface="Roboto"/>
              <a:cs typeface="Roboto"/>
              <a:sym typeface="Roboto"/>
            </a:endParaRPr>
          </a:p>
        </p:txBody>
      </p:sp>
      <p:sp>
        <p:nvSpPr>
          <p:cNvPr id="166" name="Google Shape;166;p8"/>
          <p:cNvSpPr txBox="1"/>
          <p:nvPr/>
        </p:nvSpPr>
        <p:spPr>
          <a:xfrm>
            <a:off x="404725" y="7798200"/>
            <a:ext cx="3448800" cy="2260200"/>
          </a:xfrm>
          <a:prstGeom prst="rect">
            <a:avLst/>
          </a:prstGeom>
          <a:noFill/>
          <a:ln>
            <a:noFill/>
          </a:ln>
        </p:spPr>
        <p:txBody>
          <a:bodyPr spcFirstLastPara="1" wrap="square" lIns="91425" tIns="91425" rIns="91425" bIns="91425" anchor="t" anchorCtr="0">
            <a:spAutoFit/>
          </a:bodyPr>
          <a:lstStyle/>
          <a:p>
            <a:pPr marL="285750" lvl="0" indent="-187325" algn="l" rtl="0">
              <a:spcBef>
                <a:spcPts val="0"/>
              </a:spcBef>
              <a:spcAft>
                <a:spcPts val="0"/>
              </a:spcAft>
              <a:buClr>
                <a:schemeClr val="dk1"/>
              </a:buClr>
              <a:buSzPts val="1150"/>
              <a:buFont typeface="Roboto"/>
              <a:buChar char="➔"/>
            </a:pPr>
            <a:r>
              <a:rPr lang="en" sz="1150" b="1">
                <a:solidFill>
                  <a:schemeClr val="dk1"/>
                </a:solidFill>
                <a:latin typeface="Roboto"/>
                <a:ea typeface="Roboto"/>
                <a:cs typeface="Roboto"/>
                <a:sym typeface="Roboto"/>
              </a:rPr>
              <a:t>Our team recommends gathering more data on the super-drivers</a:t>
            </a:r>
            <a:r>
              <a:rPr lang="en" sz="1150">
                <a:solidFill>
                  <a:schemeClr val="dk1"/>
                </a:solidFill>
                <a:latin typeface="Roboto"/>
                <a:ea typeface="Roboto"/>
                <a:cs typeface="Roboto"/>
                <a:sym typeface="Roboto"/>
              </a:rPr>
              <a:t>. It's possible that the reason they’re driving so much is also the reason why the Waze app does not meet their specific set of needs, which may differ from the typical driver.</a:t>
            </a:r>
            <a:endParaRPr sz="1150">
              <a:solidFill>
                <a:schemeClr val="dk1"/>
              </a:solidFill>
              <a:latin typeface="Roboto"/>
              <a:ea typeface="Roboto"/>
              <a:cs typeface="Roboto"/>
              <a:sym typeface="Roboto"/>
            </a:endParaRPr>
          </a:p>
          <a:p>
            <a:pPr marL="285750" lvl="0" indent="-187325" algn="l" rtl="0">
              <a:spcBef>
                <a:spcPts val="1000"/>
              </a:spcBef>
              <a:spcAft>
                <a:spcPts val="1000"/>
              </a:spcAft>
              <a:buClr>
                <a:schemeClr val="dk1"/>
              </a:buClr>
              <a:buSzPts val="1150"/>
              <a:buFont typeface="Roboto"/>
              <a:buChar char="➔"/>
            </a:pPr>
            <a:r>
              <a:rPr lang="en" sz="1150" b="1">
                <a:solidFill>
                  <a:schemeClr val="dk1"/>
                </a:solidFill>
                <a:latin typeface="Roboto"/>
                <a:ea typeface="Roboto"/>
                <a:cs typeface="Roboto"/>
                <a:sym typeface="Roboto"/>
              </a:rPr>
              <a:t>The immediate next step is to conduct thorough EDA and develop data visualizations</a:t>
            </a:r>
            <a:r>
              <a:rPr lang="en" sz="1150">
                <a:solidFill>
                  <a:schemeClr val="dk1"/>
                </a:solidFill>
                <a:latin typeface="Roboto"/>
                <a:ea typeface="Roboto"/>
                <a:cs typeface="Roboto"/>
                <a:sym typeface="Roboto"/>
              </a:rPr>
              <a:t> to illustrate the narrative behind the data and guide future project decisions. </a:t>
            </a:r>
            <a:endParaRPr sz="1150">
              <a:latin typeface="Roboto"/>
              <a:ea typeface="Roboto"/>
              <a:cs typeface="Roboto"/>
              <a:sym typeface="Roboto"/>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396</Words>
  <Application>Microsoft Office PowerPoint</Application>
  <PresentationFormat>Custom</PresentationFormat>
  <Paragraphs>21</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PT Sans Narrow</vt:lpstr>
      <vt:lpstr>Google Sans</vt:lpstr>
      <vt:lpstr>Arial</vt:lpstr>
      <vt:lpstr>Google Sans SemiBold</vt:lpstr>
      <vt:lpstr>Calibri</vt:lpstr>
      <vt:lpstr>Roboto</vt:lpstr>
      <vt:lpstr>Work Sans</vt:lpstr>
      <vt:lpstr>Simple Light</vt:lpstr>
      <vt:lpstr>User Churn Project |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Maheen Khalid</cp:lastModifiedBy>
  <cp:revision>1</cp:revision>
  <dcterms:modified xsi:type="dcterms:W3CDTF">2025-06-11T15:23:55Z</dcterms:modified>
</cp:coreProperties>
</file>